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8" r:id="rId2"/>
    <p:sldId id="279" r:id="rId3"/>
    <p:sldId id="303" r:id="rId4"/>
    <p:sldId id="310" r:id="rId5"/>
    <p:sldId id="280" r:id="rId6"/>
    <p:sldId id="307" r:id="rId7"/>
    <p:sldId id="304" r:id="rId8"/>
    <p:sldId id="302" r:id="rId9"/>
    <p:sldId id="305" r:id="rId10"/>
    <p:sldId id="282" r:id="rId11"/>
    <p:sldId id="283" r:id="rId12"/>
    <p:sldId id="306" r:id="rId13"/>
    <p:sldId id="284" r:id="rId14"/>
    <p:sldId id="285" r:id="rId15"/>
    <p:sldId id="309" r:id="rId16"/>
    <p:sldId id="287" r:id="rId17"/>
    <p:sldId id="286" r:id="rId18"/>
    <p:sldId id="289" r:id="rId19"/>
    <p:sldId id="296" r:id="rId20"/>
    <p:sldId id="290" r:id="rId21"/>
    <p:sldId id="292" r:id="rId22"/>
    <p:sldId id="291" r:id="rId23"/>
    <p:sldId id="293" r:id="rId24"/>
    <p:sldId id="294" r:id="rId25"/>
    <p:sldId id="295" r:id="rId26"/>
    <p:sldId id="298" r:id="rId27"/>
    <p:sldId id="299" r:id="rId28"/>
    <p:sldId id="30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5E2"/>
    <a:srgbClr val="281E42"/>
    <a:srgbClr val="493E5F"/>
    <a:srgbClr val="FFFFFF"/>
    <a:srgbClr val="FEED23"/>
    <a:srgbClr val="29AADE"/>
    <a:srgbClr val="AEE090"/>
    <a:srgbClr val="73C7E9"/>
    <a:srgbClr val="94D66C"/>
    <a:srgbClr val="79C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6" autoAdjust="0"/>
    <p:restoredTop sz="95459" autoAdjust="0"/>
  </p:normalViewPr>
  <p:slideViewPr>
    <p:cSldViewPr snapToGrid="0">
      <p:cViewPr varScale="1">
        <p:scale>
          <a:sx n="71" d="100"/>
          <a:sy n="71" d="100"/>
        </p:scale>
        <p:origin x="56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pP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Platform Power Index (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단위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백만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c:rich>
      </c:tx>
      <c:layout>
        <c:manualLayout>
          <c:xMode val="edge"/>
          <c:yMode val="edge"/>
          <c:x val="0.27406249999999999"/>
          <c:y val="2.8124998269869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1876353346456693E-2"/>
          <c:y val="0.1363067706504201"/>
          <c:w val="0.94312364665354331"/>
          <c:h val="0.788947170955513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Platform Power Index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F4-4DA2-8C9A-94AA5BF32B7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BF4-4DA2-8C9A-94AA5BF32B7A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F4-4DA2-8C9A-94AA5BF32B7A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BF4-4DA2-8C9A-94AA5BF32B7A}"/>
              </c:ext>
            </c:extLst>
          </c:dPt>
          <c:cat>
            <c:strRef>
              <c:f>Sheet1!$A$2:$A$6</c:f>
              <c:strCache>
                <c:ptCount val="5"/>
                <c:pt idx="0">
                  <c:v>네이버</c:v>
                </c:pt>
                <c:pt idx="1">
                  <c:v>탑툰</c:v>
                </c:pt>
                <c:pt idx="2">
                  <c:v>레진코믹스</c:v>
                </c:pt>
                <c:pt idx="3">
                  <c:v>카카오페이지</c:v>
                </c:pt>
                <c:pt idx="4">
                  <c:v>다음웹툰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</c:v>
                </c:pt>
                <c:pt idx="1">
                  <c:v>1.7</c:v>
                </c:pt>
                <c:pt idx="2">
                  <c:v>1.3</c:v>
                </c:pt>
                <c:pt idx="3">
                  <c:v>1.2</c:v>
                </c:pt>
                <c:pt idx="4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F4-4DA2-8C9A-94AA5BF32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20688"/>
        <c:axId val="48921344"/>
      </c:barChart>
      <c:catAx>
        <c:axId val="4892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921344"/>
        <c:crosses val="autoZero"/>
        <c:auto val="1"/>
        <c:lblAlgn val="ctr"/>
        <c:lblOffset val="100"/>
        <c:noMultiLvlLbl val="0"/>
      </c:catAx>
      <c:valAx>
        <c:axId val="4892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92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6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dml.komacon.kr/webzine/cover/2684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웹툰분석서비스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(WAS)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81992A-FDEE-404E-BDAE-5B680E6EA9C2}"/>
              </a:ext>
            </a:extLst>
          </p:cNvPr>
          <p:cNvGrpSpPr/>
          <p:nvPr/>
        </p:nvGrpSpPr>
        <p:grpSpPr>
          <a:xfrm>
            <a:off x="3841545" y="2553214"/>
            <a:ext cx="1547433" cy="3071430"/>
            <a:chOff x="1442434" y="2073507"/>
            <a:chExt cx="1056068" cy="26388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B6A66-C248-4E71-9A74-D78D8B5006D7}"/>
                </a:ext>
              </a:extLst>
            </p:cNvPr>
            <p:cNvSpPr/>
            <p:nvPr/>
          </p:nvSpPr>
          <p:spPr>
            <a:xfrm>
              <a:off x="1622738" y="2073507"/>
              <a:ext cx="695460" cy="22473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7DDF0-3359-4DD2-86A8-B9AFEC1557E8}"/>
                </a:ext>
              </a:extLst>
            </p:cNvPr>
            <p:cNvSpPr txBox="1"/>
            <p:nvPr/>
          </p:nvSpPr>
          <p:spPr>
            <a:xfrm>
              <a:off x="1442434" y="4404575"/>
              <a:ext cx="1056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2017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691F4A-D918-47BE-A8D1-3A94D7B9D4B2}"/>
              </a:ext>
            </a:extLst>
          </p:cNvPr>
          <p:cNvGrpSpPr/>
          <p:nvPr/>
        </p:nvGrpSpPr>
        <p:grpSpPr>
          <a:xfrm>
            <a:off x="6291434" y="2132284"/>
            <a:ext cx="1460516" cy="3488943"/>
            <a:chOff x="2975020" y="1700017"/>
            <a:chExt cx="1056068" cy="30045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85ABBF-DEFC-4D88-9515-9704B7B2D1E8}"/>
                </a:ext>
              </a:extLst>
            </p:cNvPr>
            <p:cNvSpPr/>
            <p:nvPr/>
          </p:nvSpPr>
          <p:spPr>
            <a:xfrm>
              <a:off x="3155324" y="1700017"/>
              <a:ext cx="695460" cy="26208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FBBB0-83F6-44F6-931A-8F2C50FC1EA0}"/>
                </a:ext>
              </a:extLst>
            </p:cNvPr>
            <p:cNvSpPr txBox="1"/>
            <p:nvPr/>
          </p:nvSpPr>
          <p:spPr>
            <a:xfrm>
              <a:off x="2975020" y="4396820"/>
              <a:ext cx="1056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2018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27987B-4502-4F40-969D-BE7B4537C9AA}"/>
              </a:ext>
            </a:extLst>
          </p:cNvPr>
          <p:cNvSpPr txBox="1"/>
          <p:nvPr/>
        </p:nvSpPr>
        <p:spPr>
          <a:xfrm>
            <a:off x="4303549" y="5692947"/>
            <a:ext cx="3013088" cy="40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신규 등록 웹툰 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0DC9FA-6EEC-4E64-8F76-9DC11DC5BD79}"/>
              </a:ext>
            </a:extLst>
          </p:cNvPr>
          <p:cNvCxnSpPr>
            <a:cxnSpLocks/>
          </p:cNvCxnSpPr>
          <p:nvPr/>
        </p:nvCxnSpPr>
        <p:spPr>
          <a:xfrm>
            <a:off x="3269623" y="5163175"/>
            <a:ext cx="51330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4EAB3D-DB9D-4256-8CB7-A7D282CCA243}"/>
              </a:ext>
            </a:extLst>
          </p:cNvPr>
          <p:cNvSpPr txBox="1"/>
          <p:nvPr/>
        </p:nvSpPr>
        <p:spPr>
          <a:xfrm>
            <a:off x="8055289" y="1906996"/>
            <a:ext cx="2017709" cy="871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400" b="1" dirty="0">
                <a:solidFill>
                  <a:schemeClr val="accent5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+72</a:t>
            </a:r>
            <a:endParaRPr lang="ko-KR" altLang="en-US" sz="4400" b="1" dirty="0">
              <a:solidFill>
                <a:schemeClr val="accent5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454085-75C5-4D1D-A209-F0E7B8B3257D}"/>
              </a:ext>
            </a:extLst>
          </p:cNvPr>
          <p:cNvCxnSpPr>
            <a:cxnSpLocks/>
          </p:cNvCxnSpPr>
          <p:nvPr/>
        </p:nvCxnSpPr>
        <p:spPr>
          <a:xfrm>
            <a:off x="4117593" y="2553214"/>
            <a:ext cx="428508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B8AB6D-5230-4C0F-93C6-5AC14968672E}"/>
              </a:ext>
            </a:extLst>
          </p:cNvPr>
          <p:cNvCxnSpPr>
            <a:cxnSpLocks/>
          </p:cNvCxnSpPr>
          <p:nvPr/>
        </p:nvCxnSpPr>
        <p:spPr>
          <a:xfrm>
            <a:off x="6540790" y="2132284"/>
            <a:ext cx="18618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2D852D-4F37-4171-888F-EBC86343E1DC}"/>
              </a:ext>
            </a:extLst>
          </p:cNvPr>
          <p:cNvCxnSpPr/>
          <p:nvPr/>
        </p:nvCxnSpPr>
        <p:spPr>
          <a:xfrm>
            <a:off x="8402677" y="2132284"/>
            <a:ext cx="0" cy="4209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B5229D-579D-40FD-8F45-409423D4C844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10P</a:t>
            </a:r>
          </a:p>
        </p:txBody>
      </p:sp>
    </p:spTree>
    <p:extLst>
      <p:ext uri="{BB962C8B-B14F-4D97-AF65-F5344CB8AC3E}">
        <p14:creationId xmlns:p14="http://schemas.microsoft.com/office/powerpoint/2010/main" val="1438060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웹툰분석서비스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(WAS)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81992A-FDEE-404E-BDAE-5B680E6EA9C2}"/>
              </a:ext>
            </a:extLst>
          </p:cNvPr>
          <p:cNvGrpSpPr/>
          <p:nvPr/>
        </p:nvGrpSpPr>
        <p:grpSpPr>
          <a:xfrm>
            <a:off x="3841545" y="2553214"/>
            <a:ext cx="1547433" cy="3071430"/>
            <a:chOff x="1442434" y="2073507"/>
            <a:chExt cx="1056068" cy="26388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B6A66-C248-4E71-9A74-D78D8B5006D7}"/>
                </a:ext>
              </a:extLst>
            </p:cNvPr>
            <p:cNvSpPr/>
            <p:nvPr/>
          </p:nvSpPr>
          <p:spPr>
            <a:xfrm>
              <a:off x="1622738" y="2073507"/>
              <a:ext cx="695460" cy="22473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7DDF0-3359-4DD2-86A8-B9AFEC1557E8}"/>
                </a:ext>
              </a:extLst>
            </p:cNvPr>
            <p:cNvSpPr txBox="1"/>
            <p:nvPr/>
          </p:nvSpPr>
          <p:spPr>
            <a:xfrm>
              <a:off x="1442434" y="4404575"/>
              <a:ext cx="1056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2017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4EC00C-FC62-4DA3-A9B6-5662BC7B89CF}"/>
              </a:ext>
            </a:extLst>
          </p:cNvPr>
          <p:cNvGrpSpPr/>
          <p:nvPr/>
        </p:nvGrpSpPr>
        <p:grpSpPr>
          <a:xfrm>
            <a:off x="6291434" y="905437"/>
            <a:ext cx="1460516" cy="4715790"/>
            <a:chOff x="6291434" y="905437"/>
            <a:chExt cx="1460516" cy="47157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85ABBF-DEFC-4D88-9515-9704B7B2D1E8}"/>
                </a:ext>
              </a:extLst>
            </p:cNvPr>
            <p:cNvSpPr/>
            <p:nvPr/>
          </p:nvSpPr>
          <p:spPr>
            <a:xfrm>
              <a:off x="6540790" y="905437"/>
              <a:ext cx="961804" cy="42701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FBBB0-83F6-44F6-931A-8F2C50FC1EA0}"/>
                </a:ext>
              </a:extLst>
            </p:cNvPr>
            <p:cNvSpPr txBox="1"/>
            <p:nvPr/>
          </p:nvSpPr>
          <p:spPr>
            <a:xfrm>
              <a:off x="6291434" y="5263834"/>
              <a:ext cx="1460516" cy="35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2018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27987B-4502-4F40-969D-BE7B4537C9AA}"/>
              </a:ext>
            </a:extLst>
          </p:cNvPr>
          <p:cNvSpPr txBox="1"/>
          <p:nvPr/>
        </p:nvSpPr>
        <p:spPr>
          <a:xfrm>
            <a:off x="3804883" y="5692947"/>
            <a:ext cx="4010421" cy="40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연재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중단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조기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완결 작품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0DC9FA-6EEC-4E64-8F76-9DC11DC5BD79}"/>
              </a:ext>
            </a:extLst>
          </p:cNvPr>
          <p:cNvCxnSpPr>
            <a:cxnSpLocks/>
          </p:cNvCxnSpPr>
          <p:nvPr/>
        </p:nvCxnSpPr>
        <p:spPr>
          <a:xfrm>
            <a:off x="3269623" y="5163175"/>
            <a:ext cx="51330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5A23DB-05A7-4ADC-8941-FD844AD84816}"/>
              </a:ext>
            </a:extLst>
          </p:cNvPr>
          <p:cNvSpPr txBox="1"/>
          <p:nvPr/>
        </p:nvSpPr>
        <p:spPr>
          <a:xfrm>
            <a:off x="8279407" y="1346560"/>
            <a:ext cx="2017709" cy="871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+436</a:t>
            </a:r>
            <a:endParaRPr lang="ko-KR" altLang="en-US" sz="44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2FA106-50D1-4FF6-834C-0C9ACB67F562}"/>
              </a:ext>
            </a:extLst>
          </p:cNvPr>
          <p:cNvCxnSpPr>
            <a:cxnSpLocks/>
          </p:cNvCxnSpPr>
          <p:nvPr/>
        </p:nvCxnSpPr>
        <p:spPr>
          <a:xfrm>
            <a:off x="4117593" y="2553214"/>
            <a:ext cx="428508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1712B0-BDA3-48BB-BF74-4FFF68092A8D}"/>
              </a:ext>
            </a:extLst>
          </p:cNvPr>
          <p:cNvCxnSpPr>
            <a:cxnSpLocks/>
          </p:cNvCxnSpPr>
          <p:nvPr/>
        </p:nvCxnSpPr>
        <p:spPr>
          <a:xfrm>
            <a:off x="6540790" y="913085"/>
            <a:ext cx="18618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E0B341-0925-4B49-92F5-E199CE345277}"/>
              </a:ext>
            </a:extLst>
          </p:cNvPr>
          <p:cNvCxnSpPr>
            <a:cxnSpLocks/>
          </p:cNvCxnSpPr>
          <p:nvPr/>
        </p:nvCxnSpPr>
        <p:spPr>
          <a:xfrm>
            <a:off x="8402677" y="913085"/>
            <a:ext cx="0" cy="16401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9254BC-7ABE-4A96-B957-5ADA7AC20DAC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11P</a:t>
            </a:r>
          </a:p>
        </p:txBody>
      </p:sp>
    </p:spTree>
    <p:extLst>
      <p:ext uri="{BB962C8B-B14F-4D97-AF65-F5344CB8AC3E}">
        <p14:creationId xmlns:p14="http://schemas.microsoft.com/office/powerpoint/2010/main" val="295983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799" y="6583680"/>
            <a:ext cx="6033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참고자료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ko-KR" sz="1200" u="sng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http://dml.komacon.kr/webzine/cover/26840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18B60E-914E-400E-B535-08308E12FCDF}"/>
              </a:ext>
            </a:extLst>
          </p:cNvPr>
          <p:cNvSpPr/>
          <p:nvPr/>
        </p:nvSpPr>
        <p:spPr>
          <a:xfrm>
            <a:off x="1201270" y="1834172"/>
            <a:ext cx="3272117" cy="143435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D3C88-0F26-43E7-925D-A4DD83A91E40}"/>
              </a:ext>
            </a:extLst>
          </p:cNvPr>
          <p:cNvSpPr txBox="1"/>
          <p:nvPr/>
        </p:nvSpPr>
        <p:spPr>
          <a:xfrm>
            <a:off x="1334492" y="2337141"/>
            <a:ext cx="2782549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투자 열기 지속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15A0E47-CC30-4FCE-85F1-AA7E335B0BDD}"/>
              </a:ext>
            </a:extLst>
          </p:cNvPr>
          <p:cNvSpPr/>
          <p:nvPr/>
        </p:nvSpPr>
        <p:spPr>
          <a:xfrm rot="10800000">
            <a:off x="1201270" y="3464838"/>
            <a:ext cx="3272117" cy="143435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73011-4EF5-469D-BE4F-D39DCBD322A9}"/>
              </a:ext>
            </a:extLst>
          </p:cNvPr>
          <p:cNvSpPr txBox="1"/>
          <p:nvPr/>
        </p:nvSpPr>
        <p:spPr>
          <a:xfrm>
            <a:off x="1549646" y="3967807"/>
            <a:ext cx="354381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성과 판단 주기 단축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86B015-AAD3-4788-A2B8-424C13275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25" y="626231"/>
            <a:ext cx="5021483" cy="5005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315A49-D231-4056-B783-979FC71E42BF}"/>
              </a:ext>
            </a:extLst>
          </p:cNvPr>
          <p:cNvSpPr txBox="1"/>
          <p:nvPr/>
        </p:nvSpPr>
        <p:spPr>
          <a:xfrm>
            <a:off x="5656730" y="5631671"/>
            <a:ext cx="613185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2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 불법 유통 사이트의 신작 효과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편취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287620-C99C-4AFA-B1ED-77108D833C98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12P</a:t>
            </a:r>
          </a:p>
        </p:txBody>
      </p:sp>
    </p:spTree>
    <p:extLst>
      <p:ext uri="{BB962C8B-B14F-4D97-AF65-F5344CB8AC3E}">
        <p14:creationId xmlns:p14="http://schemas.microsoft.com/office/powerpoint/2010/main" val="30093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AF4470EE-379B-461F-BDA3-E9731BA44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7974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F2E99ED-8953-418C-AF55-696340A5A716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자료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https://was.webtoonguide.com/dashboard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9A9FC-36F3-47DE-8057-9F4D9664E49A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13P</a:t>
            </a:r>
          </a:p>
        </p:txBody>
      </p:sp>
    </p:spTree>
    <p:extLst>
      <p:ext uri="{BB962C8B-B14F-4D97-AF65-F5344CB8AC3E}">
        <p14:creationId xmlns:p14="http://schemas.microsoft.com/office/powerpoint/2010/main" val="261376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EAF212B-E0E8-4DDD-A44B-D517B258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81494">
            <a:off x="439304" y="-170969"/>
            <a:ext cx="7332756" cy="44242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CE433-FB29-4409-8149-96769291A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80" y="247973"/>
            <a:ext cx="7087376" cy="4805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B7DB53-133B-4E9E-A436-15FB003B6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58694">
            <a:off x="7257677" y="3296062"/>
            <a:ext cx="6357471" cy="4530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D58EB0-6086-462A-ADD5-963F1D6E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1885">
            <a:off x="528583" y="648831"/>
            <a:ext cx="7386093" cy="6505598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010DAA9A-41C7-4569-A40F-0488D81A9543}"/>
              </a:ext>
            </a:extLst>
          </p:cNvPr>
          <p:cNvSpPr/>
          <p:nvPr/>
        </p:nvSpPr>
        <p:spPr>
          <a:xfrm>
            <a:off x="-129988" y="-179292"/>
            <a:ext cx="12429564" cy="7162798"/>
          </a:xfrm>
          <a:prstGeom prst="frame">
            <a:avLst>
              <a:gd name="adj1" fmla="val 5696"/>
            </a:avLst>
          </a:prstGeom>
          <a:solidFill>
            <a:srgbClr val="EAE5E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E351D9E-8202-4FE9-8BA4-3E2C8CF54D02}"/>
              </a:ext>
            </a:extLst>
          </p:cNvPr>
          <p:cNvSpPr/>
          <p:nvPr/>
        </p:nvSpPr>
        <p:spPr>
          <a:xfrm>
            <a:off x="1769754" y="2617694"/>
            <a:ext cx="3442447" cy="16226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</a:t>
            </a:r>
            <a:r>
              <a:rPr lang="ko-KR" altLang="en-US" sz="3200" b="1" dirty="0" err="1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연재처</a:t>
            </a:r>
            <a:endParaRPr lang="ko-KR" altLang="en-US" sz="3200" b="1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3402E62-E3A7-4E76-915C-0E078ABFFFB7}"/>
              </a:ext>
            </a:extLst>
          </p:cNvPr>
          <p:cNvSpPr/>
          <p:nvPr/>
        </p:nvSpPr>
        <p:spPr>
          <a:xfrm>
            <a:off x="5554921" y="3039035"/>
            <a:ext cx="995083" cy="7799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B59D02-F802-4474-B2C5-FC12C7D34CA5}"/>
              </a:ext>
            </a:extLst>
          </p:cNvPr>
          <p:cNvSpPr/>
          <p:nvPr/>
        </p:nvSpPr>
        <p:spPr>
          <a:xfrm>
            <a:off x="6706754" y="2349152"/>
            <a:ext cx="4165361" cy="21596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사이트 접속 후 로그인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어플 설치</a:t>
            </a:r>
          </a:p>
        </p:txBody>
      </p:sp>
    </p:spTree>
    <p:extLst>
      <p:ext uri="{BB962C8B-B14F-4D97-AF65-F5344CB8AC3E}">
        <p14:creationId xmlns:p14="http://schemas.microsoft.com/office/powerpoint/2010/main" val="1567567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699D9B93-C375-45C0-A727-7AE10410F945}"/>
              </a:ext>
            </a:extLst>
          </p:cNvPr>
          <p:cNvSpPr/>
          <p:nvPr/>
        </p:nvSpPr>
        <p:spPr>
          <a:xfrm>
            <a:off x="1680883" y="1191254"/>
            <a:ext cx="1999129" cy="3903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7F6EB8-86FD-4404-8E7D-79C7FE75E0A3}"/>
              </a:ext>
            </a:extLst>
          </p:cNvPr>
          <p:cNvSpPr/>
          <p:nvPr/>
        </p:nvSpPr>
        <p:spPr>
          <a:xfrm>
            <a:off x="1461247" y="5148314"/>
            <a:ext cx="243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시장 규모</a:t>
            </a: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33D4D9AC-ABB2-4AC4-9128-009E77862FEF}"/>
              </a:ext>
            </a:extLst>
          </p:cNvPr>
          <p:cNvSpPr/>
          <p:nvPr/>
        </p:nvSpPr>
        <p:spPr>
          <a:xfrm>
            <a:off x="6638365" y="1191254"/>
            <a:ext cx="1999129" cy="3903270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5471DA-1F55-4B2F-9EB4-DD706A57D879}"/>
              </a:ext>
            </a:extLst>
          </p:cNvPr>
          <p:cNvSpPr/>
          <p:nvPr/>
        </p:nvSpPr>
        <p:spPr>
          <a:xfrm>
            <a:off x="4711827" y="2300741"/>
            <a:ext cx="6492690" cy="2210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소비자가 편리하게 서비스를</a:t>
            </a: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이용할 수 있도록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</a:t>
            </a: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프론트 페이지</a:t>
            </a:r>
            <a:r>
              <a:rPr lang="ko-KR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개발 필요성</a:t>
            </a:r>
            <a:endParaRPr lang="ko-KR" altLang="en-US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4A6C5-39CA-465E-9356-768BB6DF49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15P</a:t>
            </a:r>
          </a:p>
        </p:txBody>
      </p:sp>
    </p:spTree>
    <p:extLst>
      <p:ext uri="{BB962C8B-B14F-4D97-AF65-F5344CB8AC3E}">
        <p14:creationId xmlns:p14="http://schemas.microsoft.com/office/powerpoint/2010/main" val="166968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6FC380-9EAA-40ED-8695-955D718BDD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4BB00-60A5-412D-B9B4-3FAD5D5E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16" y="561653"/>
            <a:ext cx="5219968" cy="52326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8C4825-4B27-49EE-BC23-81B373F9A203}"/>
              </a:ext>
            </a:extLst>
          </p:cNvPr>
          <p:cNvSpPr txBox="1"/>
          <p:nvPr/>
        </p:nvSpPr>
        <p:spPr>
          <a:xfrm>
            <a:off x="6470157" y="5973596"/>
            <a:ext cx="541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Readers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EFBBA4-C3C5-4E09-BBE7-FF5761952221}"/>
              </a:ext>
            </a:extLst>
          </p:cNvPr>
          <p:cNvSpPr/>
          <p:nvPr/>
        </p:nvSpPr>
        <p:spPr>
          <a:xfrm>
            <a:off x="463803" y="1009924"/>
            <a:ext cx="5237749" cy="4968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웹툰을 사용자가</a:t>
            </a:r>
            <a:endParaRPr lang="en-US" altLang="ko-KR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곳에서 볼 수 있도록</a:t>
            </a:r>
            <a:endParaRPr lang="en-US" altLang="ko-KR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 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플랫폼</a:t>
            </a: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도입하여 그동안 독자의 발길이 쉽게 닿지 않았던 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 플랫폼의 부흥</a:t>
            </a: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도모</a:t>
            </a:r>
          </a:p>
        </p:txBody>
      </p:sp>
    </p:spTree>
    <p:extLst>
      <p:ext uri="{BB962C8B-B14F-4D97-AF65-F5344CB8AC3E}">
        <p14:creationId xmlns:p14="http://schemas.microsoft.com/office/powerpoint/2010/main" val="581994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결과물</a:t>
            </a:r>
          </a:p>
        </p:txBody>
      </p:sp>
      <p:pic>
        <p:nvPicPr>
          <p:cNvPr id="3074" name="Picture 2" descr="android logo에 대한 이미지 검색결과">
            <a:extLst>
              <a:ext uri="{FF2B5EF4-FFF2-40B4-BE49-F238E27FC236}">
                <a16:creationId xmlns:a16="http://schemas.microsoft.com/office/drawing/2014/main" id="{716E90C9-F567-41D5-9057-4AF64B4C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95" y="2165581"/>
            <a:ext cx="2913810" cy="341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17P</a:t>
            </a:r>
          </a:p>
        </p:txBody>
      </p:sp>
    </p:spTree>
    <p:extLst>
      <p:ext uri="{BB962C8B-B14F-4D97-AF65-F5344CB8AC3E}">
        <p14:creationId xmlns:p14="http://schemas.microsoft.com/office/powerpoint/2010/main" val="425419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 및 범위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99E18-BADC-49CE-AFB6-BF63FDC38050}"/>
              </a:ext>
            </a:extLst>
          </p:cNvPr>
          <p:cNvSpPr txBox="1"/>
          <p:nvPr/>
        </p:nvSpPr>
        <p:spPr>
          <a:xfrm>
            <a:off x="741106" y="5919598"/>
            <a:ext cx="1068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레진코믹스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미스터블루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버프툰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봄툰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뿌딩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카카오페이지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코미카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코믹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GT,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케이툰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탑툰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투믹스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폭스툰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피너툰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DEB40-9110-4A78-BC7E-C44C580165C6}"/>
              </a:ext>
            </a:extLst>
          </p:cNvPr>
          <p:cNvSpPr txBox="1"/>
          <p:nvPr/>
        </p:nvSpPr>
        <p:spPr>
          <a:xfrm>
            <a:off x="1003605" y="2641951"/>
            <a:ext cx="10184789" cy="2580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6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무료</a:t>
            </a:r>
            <a:r>
              <a:rPr lang="ko-KR" altLang="en-US" sz="5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이용할 수 있는</a:t>
            </a:r>
            <a:endParaRPr lang="en-US" altLang="ko-KR" sz="54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6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전체이용가</a:t>
            </a:r>
            <a:r>
              <a:rPr lang="ko-KR" altLang="en-US" sz="5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웹툰</a:t>
            </a:r>
            <a:endParaRPr lang="ko-KR" altLang="en-US" sz="66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19P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C345DE8-7E6B-465A-B6CC-7D7A4C25B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"/>
          <a:stretch/>
        </p:blipFill>
        <p:spPr>
          <a:xfrm>
            <a:off x="2735491" y="1523390"/>
            <a:ext cx="2781967" cy="4779987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BD2CCA3-AB7F-43D6-9795-9C0065E1F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"/>
          <a:stretch/>
        </p:blipFill>
        <p:spPr>
          <a:xfrm>
            <a:off x="6764053" y="1523389"/>
            <a:ext cx="2784070" cy="47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3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481119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481120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2533968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2533969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목표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3580377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3580378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개발 및 구현 내용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B4FC78-AC43-4DA0-8422-998FA7DF3FC1}"/>
              </a:ext>
            </a:extLst>
          </p:cNvPr>
          <p:cNvSpPr/>
          <p:nvPr/>
        </p:nvSpPr>
        <p:spPr>
          <a:xfrm>
            <a:off x="2487103" y="4626785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4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08496AD6-0610-4784-9D63-B60E8DC0DF5E}"/>
              </a:ext>
            </a:extLst>
          </p:cNvPr>
          <p:cNvSpPr/>
          <p:nvPr/>
        </p:nvSpPr>
        <p:spPr>
          <a:xfrm>
            <a:off x="3416817" y="4626786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팀원 역할 분담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0A8DDD-CE60-4B4A-9A87-7EC106451BB1}"/>
              </a:ext>
            </a:extLst>
          </p:cNvPr>
          <p:cNvSpPr/>
          <p:nvPr/>
        </p:nvSpPr>
        <p:spPr>
          <a:xfrm>
            <a:off x="2487103" y="5673192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5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C12640DF-C25B-4D04-9CE9-1264A0EB8358}"/>
              </a:ext>
            </a:extLst>
          </p:cNvPr>
          <p:cNvSpPr/>
          <p:nvPr/>
        </p:nvSpPr>
        <p:spPr>
          <a:xfrm>
            <a:off x="3416817" y="5673193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50421"/>
            <a:ext cx="5286376" cy="5333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9569D-C0AE-4DF1-A983-C0FE5E9FB675}"/>
              </a:ext>
            </a:extLst>
          </p:cNvPr>
          <p:cNvSpPr txBox="1"/>
          <p:nvPr/>
        </p:nvSpPr>
        <p:spPr>
          <a:xfrm>
            <a:off x="4586287" y="2636044"/>
            <a:ext cx="101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요일별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AA1AF-0F38-4028-8690-0EF34DB99BE9}"/>
              </a:ext>
            </a:extLst>
          </p:cNvPr>
          <p:cNvSpPr txBox="1"/>
          <p:nvPr/>
        </p:nvSpPr>
        <p:spPr>
          <a:xfrm>
            <a:off x="5576093" y="2636044"/>
            <a:ext cx="101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장르별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D0C8D-3AD2-49AB-BE71-4BC21541F302}"/>
              </a:ext>
            </a:extLst>
          </p:cNvPr>
          <p:cNvSpPr txBox="1"/>
          <p:nvPr/>
        </p:nvSpPr>
        <p:spPr>
          <a:xfrm>
            <a:off x="6499614" y="2636044"/>
            <a:ext cx="1350183" cy="4786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완결작품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1A6F70-4A50-471F-962F-E4B1B4333485}"/>
              </a:ext>
            </a:extLst>
          </p:cNvPr>
          <p:cNvCxnSpPr>
            <a:cxnSpLocks/>
          </p:cNvCxnSpPr>
          <p:nvPr/>
        </p:nvCxnSpPr>
        <p:spPr>
          <a:xfrm>
            <a:off x="4636294" y="3114675"/>
            <a:ext cx="30146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7415C-1B5F-4918-A1B8-9DB673EDAA06}"/>
              </a:ext>
            </a:extLst>
          </p:cNvPr>
          <p:cNvSpPr txBox="1"/>
          <p:nvPr/>
        </p:nvSpPr>
        <p:spPr>
          <a:xfrm>
            <a:off x="4586287" y="3247725"/>
            <a:ext cx="101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가나다순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862F9-CC82-4472-ABB1-C23DCE248555}"/>
              </a:ext>
            </a:extLst>
          </p:cNvPr>
          <p:cNvSpPr txBox="1"/>
          <p:nvPr/>
        </p:nvSpPr>
        <p:spPr>
          <a:xfrm>
            <a:off x="5576093" y="3247725"/>
            <a:ext cx="101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EAF31-FE53-46BD-8772-6294FB9428E3}"/>
              </a:ext>
            </a:extLst>
          </p:cNvPr>
          <p:cNvSpPr txBox="1"/>
          <p:nvPr/>
        </p:nvSpPr>
        <p:spPr>
          <a:xfrm>
            <a:off x="6499614" y="3247725"/>
            <a:ext cx="1350183" cy="4786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연재처순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622A0E-AF9A-406F-B670-0C4FBE818B8E}"/>
              </a:ext>
            </a:extLst>
          </p:cNvPr>
          <p:cNvSpPr/>
          <p:nvPr/>
        </p:nvSpPr>
        <p:spPr>
          <a:xfrm>
            <a:off x="4586287" y="3843338"/>
            <a:ext cx="1373981" cy="13739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4EA982-6533-420B-9EC8-BA7C4A77B566}"/>
              </a:ext>
            </a:extLst>
          </p:cNvPr>
          <p:cNvSpPr/>
          <p:nvPr/>
        </p:nvSpPr>
        <p:spPr>
          <a:xfrm>
            <a:off x="6276975" y="3843338"/>
            <a:ext cx="1373981" cy="13739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C65C70-BD95-4AF6-8B51-6F69E7881718}"/>
              </a:ext>
            </a:extLst>
          </p:cNvPr>
          <p:cNvSpPr/>
          <p:nvPr/>
        </p:nvSpPr>
        <p:spPr>
          <a:xfrm>
            <a:off x="4586287" y="5550304"/>
            <a:ext cx="1373981" cy="1024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D34268-CC5C-42F0-BC88-7A417C36AC00}"/>
              </a:ext>
            </a:extLst>
          </p:cNvPr>
          <p:cNvSpPr/>
          <p:nvPr/>
        </p:nvSpPr>
        <p:spPr>
          <a:xfrm>
            <a:off x="6276975" y="5550304"/>
            <a:ext cx="1373981" cy="1024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16129-6DAF-49DA-AFA4-ABD4A60E5CE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20P</a:t>
            </a:r>
          </a:p>
        </p:txBody>
      </p:sp>
    </p:spTree>
    <p:extLst>
      <p:ext uri="{BB962C8B-B14F-4D97-AF65-F5344CB8AC3E}">
        <p14:creationId xmlns:p14="http://schemas.microsoft.com/office/powerpoint/2010/main" val="1256696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50421"/>
            <a:ext cx="5286376" cy="53339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916129-6DAF-49DA-AFA4-ABD4A60E5CE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21P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F24173-9069-4AF0-A275-4ECF3D47F85D}"/>
              </a:ext>
            </a:extLst>
          </p:cNvPr>
          <p:cNvSpPr/>
          <p:nvPr/>
        </p:nvSpPr>
        <p:spPr>
          <a:xfrm>
            <a:off x="4577322" y="2669744"/>
            <a:ext cx="308750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D742DF9-8B91-44B4-A708-A9629E8ADA47}"/>
              </a:ext>
            </a:extLst>
          </p:cNvPr>
          <p:cNvSpPr/>
          <p:nvPr/>
        </p:nvSpPr>
        <p:spPr>
          <a:xfrm rot="18685074">
            <a:off x="7275349" y="2799989"/>
            <a:ext cx="203247" cy="20324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FDE2C-78F1-4F58-8E1B-4381D410331F}"/>
              </a:ext>
            </a:extLst>
          </p:cNvPr>
          <p:cNvCxnSpPr>
            <a:cxnSpLocks/>
          </p:cNvCxnSpPr>
          <p:nvPr/>
        </p:nvCxnSpPr>
        <p:spPr>
          <a:xfrm rot="18685074">
            <a:off x="7511443" y="2937129"/>
            <a:ext cx="3612" cy="141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94D55D06-81B8-4A9B-A443-FB410C2FF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15" y="2728633"/>
            <a:ext cx="22288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49703"/>
            <a:ext cx="5286376" cy="5333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22P</a:t>
            </a:r>
          </a:p>
        </p:txBody>
      </p:sp>
      <p:sp>
        <p:nvSpPr>
          <p:cNvPr id="32" name="자유형 10">
            <a:extLst>
              <a:ext uri="{FF2B5EF4-FFF2-40B4-BE49-F238E27FC236}">
                <a16:creationId xmlns:a16="http://schemas.microsoft.com/office/drawing/2014/main" id="{3C2B8535-6CC0-42BF-B5DA-D44B17F6D888}"/>
              </a:ext>
            </a:extLst>
          </p:cNvPr>
          <p:cNvSpPr/>
          <p:nvPr/>
        </p:nvSpPr>
        <p:spPr>
          <a:xfrm>
            <a:off x="4488900" y="3751062"/>
            <a:ext cx="3279588" cy="1304076"/>
          </a:xfrm>
          <a:custGeom>
            <a:avLst/>
            <a:gdLst>
              <a:gd name="connsiteX0" fmla="*/ 0 w 11607800"/>
              <a:gd name="connsiteY0" fmla="*/ 0 h 3467812"/>
              <a:gd name="connsiteX1" fmla="*/ 11607800 w 11607800"/>
              <a:gd name="connsiteY1" fmla="*/ 0 h 3467812"/>
              <a:gd name="connsiteX2" fmla="*/ 11607800 w 11607800"/>
              <a:gd name="connsiteY2" fmla="*/ 2247784 h 3467812"/>
              <a:gd name="connsiteX3" fmla="*/ 0 w 11607800"/>
              <a:gd name="connsiteY3" fmla="*/ 3467812 h 3467812"/>
              <a:gd name="connsiteX4" fmla="*/ 0 w 11607800"/>
              <a:gd name="connsiteY4" fmla="*/ 0 h 346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3467812">
                <a:moveTo>
                  <a:pt x="0" y="0"/>
                </a:moveTo>
                <a:lnTo>
                  <a:pt x="11607800" y="0"/>
                </a:lnTo>
                <a:lnTo>
                  <a:pt x="11607800" y="2247784"/>
                </a:lnTo>
                <a:lnTo>
                  <a:pt x="0" y="3467812"/>
                </a:lnTo>
                <a:lnTo>
                  <a:pt x="0" y="0"/>
                </a:lnTo>
                <a:close/>
              </a:path>
            </a:pathLst>
          </a:custGeom>
          <a:solidFill>
            <a:srgbClr val="FEED2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8">
            <a:extLst>
              <a:ext uri="{FF2B5EF4-FFF2-40B4-BE49-F238E27FC236}">
                <a16:creationId xmlns:a16="http://schemas.microsoft.com/office/drawing/2014/main" id="{996F37AB-E9C4-401E-858D-E4F6045FDC06}"/>
              </a:ext>
            </a:extLst>
          </p:cNvPr>
          <p:cNvSpPr/>
          <p:nvPr/>
        </p:nvSpPr>
        <p:spPr>
          <a:xfrm>
            <a:off x="6091830" y="4705127"/>
            <a:ext cx="1660024" cy="1453422"/>
          </a:xfrm>
          <a:custGeom>
            <a:avLst/>
            <a:gdLst>
              <a:gd name="connsiteX0" fmla="*/ 5875501 w 5875501"/>
              <a:gd name="connsiteY0" fmla="*/ 0 h 3864952"/>
              <a:gd name="connsiteX1" fmla="*/ 5875501 w 5875501"/>
              <a:gd name="connsiteY1" fmla="*/ 3864952 h 3864952"/>
              <a:gd name="connsiteX2" fmla="*/ 690258 w 5875501"/>
              <a:gd name="connsiteY2" fmla="*/ 3864952 h 3864952"/>
              <a:gd name="connsiteX3" fmla="*/ 0 w 5875501"/>
              <a:gd name="connsiteY3" fmla="*/ 617540 h 3864952"/>
              <a:gd name="connsiteX4" fmla="*/ 5875501 w 5875501"/>
              <a:gd name="connsiteY4" fmla="*/ 0 h 386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5501" h="3864952">
                <a:moveTo>
                  <a:pt x="5875501" y="0"/>
                </a:moveTo>
                <a:lnTo>
                  <a:pt x="5875501" y="3864952"/>
                </a:lnTo>
                <a:lnTo>
                  <a:pt x="690258" y="3864952"/>
                </a:lnTo>
                <a:lnTo>
                  <a:pt x="0" y="617540"/>
                </a:lnTo>
                <a:lnTo>
                  <a:pt x="5875501" y="0"/>
                </a:lnTo>
                <a:close/>
              </a:path>
            </a:pathLst>
          </a:custGeom>
          <a:pattFill prst="pct10">
            <a:fgClr>
              <a:srgbClr val="AEE090"/>
            </a:fgClr>
            <a:bgClr>
              <a:srgbClr val="79CB44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6">
            <a:extLst>
              <a:ext uri="{FF2B5EF4-FFF2-40B4-BE49-F238E27FC236}">
                <a16:creationId xmlns:a16="http://schemas.microsoft.com/office/drawing/2014/main" id="{DD9B3193-B86E-4835-A95F-FF4285645F8B}"/>
              </a:ext>
            </a:extLst>
          </p:cNvPr>
          <p:cNvSpPr/>
          <p:nvPr/>
        </p:nvSpPr>
        <p:spPr>
          <a:xfrm>
            <a:off x="4488900" y="4947181"/>
            <a:ext cx="1742780" cy="1211368"/>
          </a:xfrm>
          <a:custGeom>
            <a:avLst/>
            <a:gdLst>
              <a:gd name="connsiteX0" fmla="*/ 5483703 w 6168409"/>
              <a:gd name="connsiteY0" fmla="*/ 0 h 3221283"/>
              <a:gd name="connsiteX1" fmla="*/ 6168409 w 6168409"/>
              <a:gd name="connsiteY1" fmla="*/ 3221283 h 3221283"/>
              <a:gd name="connsiteX2" fmla="*/ 0 w 6168409"/>
              <a:gd name="connsiteY2" fmla="*/ 3221283 h 3221283"/>
              <a:gd name="connsiteX3" fmla="*/ 0 w 6168409"/>
              <a:gd name="connsiteY3" fmla="*/ 576360 h 3221283"/>
              <a:gd name="connsiteX4" fmla="*/ 5483703 w 6168409"/>
              <a:gd name="connsiteY4" fmla="*/ 0 h 322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409" h="3221283">
                <a:moveTo>
                  <a:pt x="5483703" y="0"/>
                </a:moveTo>
                <a:lnTo>
                  <a:pt x="6168409" y="3221283"/>
                </a:lnTo>
                <a:lnTo>
                  <a:pt x="0" y="3221283"/>
                </a:lnTo>
                <a:lnTo>
                  <a:pt x="0" y="576360"/>
                </a:lnTo>
                <a:lnTo>
                  <a:pt x="5483703" y="0"/>
                </a:lnTo>
                <a:close/>
              </a:path>
            </a:pathLst>
          </a:custGeom>
          <a:pattFill prst="pct5">
            <a:fgClr>
              <a:srgbClr val="73C7E9"/>
            </a:fgClr>
            <a:bgClr>
              <a:srgbClr val="29AADE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70585D-A6F7-45B1-9A41-38182AE6C1E2}"/>
              </a:ext>
            </a:extLst>
          </p:cNvPr>
          <p:cNvSpPr/>
          <p:nvPr/>
        </p:nvSpPr>
        <p:spPr>
          <a:xfrm>
            <a:off x="4375406" y="6130812"/>
            <a:ext cx="3504569" cy="429108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      </a:t>
            </a:r>
            <a:r>
              <a:rPr lang="ko-KR" altLang="en-US" dirty="0"/>
              <a:t>구독            책갈피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A3934F2-DEA6-41B8-B069-9D91E1809B41}"/>
              </a:ext>
            </a:extLst>
          </p:cNvPr>
          <p:cNvSpPr/>
          <p:nvPr/>
        </p:nvSpPr>
        <p:spPr>
          <a:xfrm rot="5400000">
            <a:off x="6258242" y="6242449"/>
            <a:ext cx="276150" cy="239623"/>
          </a:xfrm>
          <a:prstGeom prst="homePlate">
            <a:avLst/>
          </a:prstGeom>
          <a:solidFill>
            <a:srgbClr val="493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>
            <a:extLst>
              <a:ext uri="{FF2B5EF4-FFF2-40B4-BE49-F238E27FC236}">
                <a16:creationId xmlns:a16="http://schemas.microsoft.com/office/drawing/2014/main" id="{4650E8AF-B8C6-46FE-941B-1371F5899A68}"/>
              </a:ext>
            </a:extLst>
          </p:cNvPr>
          <p:cNvSpPr/>
          <p:nvPr/>
        </p:nvSpPr>
        <p:spPr>
          <a:xfrm>
            <a:off x="4868346" y="6218133"/>
            <a:ext cx="224118" cy="224118"/>
          </a:xfrm>
          <a:prstGeom prst="heart">
            <a:avLst/>
          </a:prstGeom>
          <a:solidFill>
            <a:srgbClr val="28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E8C7A2F-F367-4962-9831-24D648F879F9}"/>
              </a:ext>
            </a:extLst>
          </p:cNvPr>
          <p:cNvSpPr/>
          <p:nvPr/>
        </p:nvSpPr>
        <p:spPr>
          <a:xfrm>
            <a:off x="4488900" y="2345490"/>
            <a:ext cx="3279588" cy="13040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15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49703"/>
            <a:ext cx="5286376" cy="5333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496693-32C1-4385-B318-E8AA147EB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4520453" y="3253665"/>
            <a:ext cx="3151094" cy="26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49703"/>
            <a:ext cx="5286376" cy="5333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24P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298F75-92B9-4DEE-857C-02A7D7E1864B}"/>
              </a:ext>
            </a:extLst>
          </p:cNvPr>
          <p:cNvSpPr/>
          <p:nvPr/>
        </p:nvSpPr>
        <p:spPr>
          <a:xfrm>
            <a:off x="4570179" y="3757648"/>
            <a:ext cx="3051642" cy="28260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ABFA5-6020-4276-B94F-88A61BF6633A}"/>
              </a:ext>
            </a:extLst>
          </p:cNvPr>
          <p:cNvSpPr txBox="1"/>
          <p:nvPr/>
        </p:nvSpPr>
        <p:spPr>
          <a:xfrm>
            <a:off x="4570179" y="2680447"/>
            <a:ext cx="3175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액션 만화 매니아인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Capstone123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님에게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드리는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신작 액션 만화 추천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839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팀원 역할 분담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25P</a:t>
            </a: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FB3D3E56-3FFF-45F5-B580-2298E72E5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96213"/>
              </p:ext>
            </p:extLst>
          </p:nvPr>
        </p:nvGraphicFramePr>
        <p:xfrm>
          <a:off x="2019299" y="2277036"/>
          <a:ext cx="8352865" cy="3056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7008">
                  <a:extLst>
                    <a:ext uri="{9D8B030D-6E8A-4147-A177-3AD203B41FA5}">
                      <a16:colId xmlns:a16="http://schemas.microsoft.com/office/drawing/2014/main" val="1411106445"/>
                    </a:ext>
                  </a:extLst>
                </a:gridCol>
                <a:gridCol w="6825857">
                  <a:extLst>
                    <a:ext uri="{9D8B030D-6E8A-4147-A177-3AD203B41FA5}">
                      <a16:colId xmlns:a16="http://schemas.microsoft.com/office/drawing/2014/main" val="1934637255"/>
                    </a:ext>
                  </a:extLst>
                </a:gridCol>
              </a:tblGrid>
              <a:tr h="101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김소연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자료조사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프로필 화면 구성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연재처별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로그인 세션 분석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로그인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968780"/>
                  </a:ext>
                </a:extLst>
              </a:tr>
              <a:tr h="101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윤신영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 화면 구성</a:t>
                      </a:r>
                      <a:r>
                        <a:rPr lang="en-US" altLang="ko-KR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웹툰 정렬 기능</a:t>
                      </a:r>
                      <a:r>
                        <a:rPr lang="en-US" altLang="ko-KR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구독 기능</a:t>
                      </a:r>
                      <a:r>
                        <a:rPr lang="en-US" altLang="ko-KR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책갈피 기능 구현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852745"/>
                  </a:ext>
                </a:extLst>
              </a:tr>
              <a:tr h="101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한지효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디자인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취향 분석 및 추천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734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8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진행 계획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26P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D59F31-FA09-42B6-8D40-2E8CADD2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21" y="1242299"/>
            <a:ext cx="5168158" cy="52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9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진행 계획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27P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88F92-0899-42F2-ABD5-E083C454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950" y="1657351"/>
            <a:ext cx="5261568" cy="4348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48E97F-E3F9-45C0-87A3-C93C09447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12"/>
          <a:stretch/>
        </p:blipFill>
        <p:spPr>
          <a:xfrm>
            <a:off x="3481291" y="1258683"/>
            <a:ext cx="5261568" cy="4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7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C4BB00-60A5-412D-B9B4-3FAD5D5E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16" y="561653"/>
            <a:ext cx="5219968" cy="52326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8C4825-4B27-49EE-BC23-81B373F9A203}"/>
              </a:ext>
            </a:extLst>
          </p:cNvPr>
          <p:cNvSpPr txBox="1"/>
          <p:nvPr/>
        </p:nvSpPr>
        <p:spPr>
          <a:xfrm>
            <a:off x="3422157" y="5973596"/>
            <a:ext cx="541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79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D2E2B-8457-4C98-B740-F4E5E9F6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3" y="256390"/>
            <a:ext cx="8185524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한국콘텐츠진흥원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결산 보고서</a:t>
            </a:r>
          </a:p>
        </p:txBody>
      </p:sp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6D5B8796-C830-4F95-84EB-C9F881B2E4E2}"/>
              </a:ext>
            </a:extLst>
          </p:cNvPr>
          <p:cNvSpPr/>
          <p:nvPr/>
        </p:nvSpPr>
        <p:spPr>
          <a:xfrm>
            <a:off x="2609876" y="1291841"/>
            <a:ext cx="2429435" cy="3567953"/>
          </a:xfrm>
          <a:prstGeom prst="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5E46B-ADDD-482A-839B-34DD3833AF40}"/>
              </a:ext>
            </a:extLst>
          </p:cNvPr>
          <p:cNvSpPr txBox="1"/>
          <p:nvPr/>
        </p:nvSpPr>
        <p:spPr>
          <a:xfrm>
            <a:off x="1585379" y="5082573"/>
            <a:ext cx="447842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전년대비 만화산업의 성장률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85ED2-8586-43B9-8F8E-BE0A62311285}"/>
              </a:ext>
            </a:extLst>
          </p:cNvPr>
          <p:cNvSpPr txBox="1"/>
          <p:nvPr/>
        </p:nvSpPr>
        <p:spPr>
          <a:xfrm>
            <a:off x="4238997" y="5927438"/>
            <a:ext cx="37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*2018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기준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EE4B62-3CD6-4F54-A8C1-E81BB7212C34}"/>
              </a:ext>
            </a:extLst>
          </p:cNvPr>
          <p:cNvSpPr txBox="1"/>
          <p:nvPr/>
        </p:nvSpPr>
        <p:spPr>
          <a:xfrm>
            <a:off x="2513880" y="930562"/>
            <a:ext cx="2621424" cy="9251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5.7%</a:t>
            </a:r>
            <a:endParaRPr lang="ko-KR" altLang="en-US" sz="4800" b="1" dirty="0">
              <a:solidFill>
                <a:schemeClr val="accent6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1EB9AD5-3B21-4B94-98EF-FCB8B2C4E837}"/>
              </a:ext>
            </a:extLst>
          </p:cNvPr>
          <p:cNvSpPr/>
          <p:nvPr/>
        </p:nvSpPr>
        <p:spPr>
          <a:xfrm>
            <a:off x="7152694" y="1425388"/>
            <a:ext cx="2429435" cy="3434406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BA73D2-1E30-47C3-8823-0DA5715C64C2}"/>
              </a:ext>
            </a:extLst>
          </p:cNvPr>
          <p:cNvSpPr txBox="1"/>
          <p:nvPr/>
        </p:nvSpPr>
        <p:spPr>
          <a:xfrm>
            <a:off x="6128197" y="5082573"/>
            <a:ext cx="447842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년간 연평균 성장률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85BBA-5DFC-4BC1-8E0A-D5F0DF3E2A8B}"/>
              </a:ext>
            </a:extLst>
          </p:cNvPr>
          <p:cNvSpPr txBox="1"/>
          <p:nvPr/>
        </p:nvSpPr>
        <p:spPr>
          <a:xfrm>
            <a:off x="7056698" y="930562"/>
            <a:ext cx="2621424" cy="9251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5.6%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5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CF80A-B73B-4CA1-BC4F-1BEC8F40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07" y="1779444"/>
            <a:ext cx="5074855" cy="2888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한국콘텐츠진흥원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결산 보고서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688D54-6F41-4E38-9BE5-0907B865624C}"/>
              </a:ext>
            </a:extLst>
          </p:cNvPr>
          <p:cNvSpPr txBox="1"/>
          <p:nvPr/>
        </p:nvSpPr>
        <p:spPr>
          <a:xfrm>
            <a:off x="1534831" y="4912243"/>
            <a:ext cx="37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년간 만화산업 매출액 추이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463F29-71DA-47C7-A2AC-0E951D23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40" y="1779444"/>
            <a:ext cx="4962046" cy="28884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1D00A9-3BC5-4DEC-9B23-2EFA2A00B270}"/>
              </a:ext>
            </a:extLst>
          </p:cNvPr>
          <p:cNvSpPr txBox="1"/>
          <p:nvPr/>
        </p:nvSpPr>
        <p:spPr>
          <a:xfrm>
            <a:off x="6886760" y="4912243"/>
            <a:ext cx="37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년간 만화산업 수출액 추이</a:t>
            </a:r>
          </a:p>
        </p:txBody>
      </p:sp>
    </p:spTree>
    <p:extLst>
      <p:ext uri="{BB962C8B-B14F-4D97-AF65-F5344CB8AC3E}">
        <p14:creationId xmlns:p14="http://schemas.microsoft.com/office/powerpoint/2010/main" val="359411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한국콘텐츠진흥원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결산 보고서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E5E97A-A102-4485-8D62-D0044C59750F}"/>
              </a:ext>
            </a:extLst>
          </p:cNvPr>
          <p:cNvSpPr/>
          <p:nvPr/>
        </p:nvSpPr>
        <p:spPr>
          <a:xfrm>
            <a:off x="671016" y="2530932"/>
            <a:ext cx="3389491" cy="175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ko-KR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2000년대 이후 10년이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ko-KR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넘는 기간동안 7000억원 대에 머물러 있었던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ko-KR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만화산업 매출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236892-EEFE-448A-B2AD-421EB557B6A8}"/>
              </a:ext>
            </a:extLst>
          </p:cNvPr>
          <p:cNvSpPr/>
          <p:nvPr/>
        </p:nvSpPr>
        <p:spPr>
          <a:xfrm>
            <a:off x="4583893" y="2645799"/>
            <a:ext cx="2635395" cy="16030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유료 웹툰</a:t>
            </a:r>
            <a:endParaRPr lang="en-US" altLang="ko-KR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시장 본격화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9DBB27-77F8-4023-B196-AD9149B0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11" y="2330581"/>
            <a:ext cx="3859721" cy="219683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F6BF6B4-9A41-4BC3-B3FB-6C52787341AF}"/>
              </a:ext>
            </a:extLst>
          </p:cNvPr>
          <p:cNvSpPr/>
          <p:nvPr/>
        </p:nvSpPr>
        <p:spPr>
          <a:xfrm>
            <a:off x="4127525" y="3316941"/>
            <a:ext cx="380168" cy="3496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730D1A4-2A58-4D24-BF48-09D2C0203872}"/>
              </a:ext>
            </a:extLst>
          </p:cNvPr>
          <p:cNvSpPr/>
          <p:nvPr/>
        </p:nvSpPr>
        <p:spPr>
          <a:xfrm>
            <a:off x="7304827" y="3316941"/>
            <a:ext cx="380168" cy="3496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7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799" y="6583680"/>
            <a:ext cx="761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바이브릿지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티비엔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리틀빅픽쳐스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의류이(가) 표시된 사진&#10;&#10;자동 생성된 설명">
            <a:extLst>
              <a:ext uri="{FF2B5EF4-FFF2-40B4-BE49-F238E27FC236}">
                <a16:creationId xmlns:a16="http://schemas.microsoft.com/office/drawing/2014/main" id="{325CE8F4-6149-41A9-85C9-A2B81803D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815" y="1358736"/>
            <a:ext cx="2560715" cy="3668224"/>
          </a:xfrm>
          <a:prstGeom prst="rect">
            <a:avLst/>
          </a:prstGeom>
        </p:spPr>
      </p:pic>
      <p:pic>
        <p:nvPicPr>
          <p:cNvPr id="5" name="그림 4" descr="사람, 벽, 실내, 그룹이(가) 표시된 사진&#10;&#10;자동 생성된 설명">
            <a:extLst>
              <a:ext uri="{FF2B5EF4-FFF2-40B4-BE49-F238E27FC236}">
                <a16:creationId xmlns:a16="http://schemas.microsoft.com/office/drawing/2014/main" id="{31E04140-BC22-47BE-95F6-15BD9B863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t="40151" r="10612"/>
          <a:stretch/>
        </p:blipFill>
        <p:spPr>
          <a:xfrm>
            <a:off x="3528015" y="3200401"/>
            <a:ext cx="5062271" cy="182656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B282C00-E7A1-4814-81A1-C35EC4E0CD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49" y="1387545"/>
            <a:ext cx="2560714" cy="36394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80441C-52E5-48B5-9A05-DE8AE3D16ED8}"/>
              </a:ext>
            </a:extLst>
          </p:cNvPr>
          <p:cNvSpPr txBox="1"/>
          <p:nvPr/>
        </p:nvSpPr>
        <p:spPr>
          <a:xfrm>
            <a:off x="1043846" y="5205155"/>
            <a:ext cx="1990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2010-2017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11D70-DF5C-4255-8FB7-30BDF97D3C85}"/>
              </a:ext>
            </a:extLst>
          </p:cNvPr>
          <p:cNvSpPr txBox="1"/>
          <p:nvPr/>
        </p:nvSpPr>
        <p:spPr>
          <a:xfrm>
            <a:off x="5088217" y="5205155"/>
            <a:ext cx="1990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드라마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1D050-DAB0-4222-9E8A-BFA24921042E}"/>
              </a:ext>
            </a:extLst>
          </p:cNvPr>
          <p:cNvSpPr txBox="1"/>
          <p:nvPr/>
        </p:nvSpPr>
        <p:spPr>
          <a:xfrm>
            <a:off x="9180089" y="5205155"/>
            <a:ext cx="1990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56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799" y="6583680"/>
            <a:ext cx="117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:https://extmovie.com/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movietalk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/49104642, http://program.tving.com/ocn/strangersfromhell/9/Board/View?b_seq=3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 descr="사람, 서있는이(가) 표시된 사진&#10;&#10;자동 생성된 설명">
            <a:extLst>
              <a:ext uri="{FF2B5EF4-FFF2-40B4-BE49-F238E27FC236}">
                <a16:creationId xmlns:a16="http://schemas.microsoft.com/office/drawing/2014/main" id="{455322DC-1482-40EF-94A2-0EC5A241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03" y="590515"/>
            <a:ext cx="3982907" cy="56769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4529F4-6B4F-479D-917E-E5E603BF2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90" y="607288"/>
            <a:ext cx="3982906" cy="56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3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799" y="6583680"/>
            <a:ext cx="117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:https://extmovie.com/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movietalk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/49104642, http://program.tving.com/ocn/strangersfromhell/9/Board/View?b_seq=3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DB69BCE-03E0-45CF-9D1B-EB8B81F2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86" y="904875"/>
            <a:ext cx="10382250" cy="504825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88EA71-D874-44FE-A5F6-21B2AAC409E4}"/>
              </a:ext>
            </a:extLst>
          </p:cNvPr>
          <p:cNvCxnSpPr/>
          <p:nvPr/>
        </p:nvCxnSpPr>
        <p:spPr>
          <a:xfrm>
            <a:off x="2106706" y="4016188"/>
            <a:ext cx="17212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620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476</Words>
  <Application>Microsoft Office PowerPoint</Application>
  <PresentationFormat>와이드스크린</PresentationFormat>
  <Paragraphs>128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Adobe 고딕 Std B</vt:lpstr>
      <vt:lpstr>HY헤드라인M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100</cp:revision>
  <dcterms:created xsi:type="dcterms:W3CDTF">2017-01-21T06:52:28Z</dcterms:created>
  <dcterms:modified xsi:type="dcterms:W3CDTF">2019-09-16T16:24:02Z</dcterms:modified>
</cp:coreProperties>
</file>